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23"/>
  </p:normalViewPr>
  <p:slideViewPr>
    <p:cSldViewPr>
      <p:cViewPr varScale="1">
        <p:scale>
          <a:sx n="56" d="100"/>
          <a:sy n="56" d="100"/>
        </p:scale>
        <p:origin x="1980" y="5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BFD47D-9FEE-46F4-A9AF-D56EA5B00514}" type="datetimeFigureOut">
              <a:rPr lang="en-CA" smtClean="0"/>
              <a:t>2024-03-06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8D3CE1-A5CF-4DCB-8888-8C45D7639DE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57719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Coaches can complete</a:t>
            </a:r>
            <a:r>
              <a:rPr lang="en-CA" baseline="0" dirty="0"/>
              <a:t> the Analyse Tech/Tact performance module before they complete all the MSM modules. They CANNOT </a:t>
            </a:r>
            <a:r>
              <a:rPr lang="en-CA" baseline="0" dirty="0" err="1"/>
              <a:t>compelte</a:t>
            </a:r>
            <a:r>
              <a:rPr lang="en-CA" baseline="0" dirty="0"/>
              <a:t> the mentoring until after the Tech/Tac module. </a:t>
            </a:r>
          </a:p>
          <a:p>
            <a:endParaRPr lang="en-CA" baseline="0" dirty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8D3CE1-A5CF-4DCB-8888-8C45D7639DEF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828722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4D92B-28AD-4D59-92C2-ABCC05731A98}" type="datetimeFigureOut">
              <a:rPr lang="en-CA" smtClean="0"/>
              <a:pPr/>
              <a:t>2024-03-06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95834-D7D1-42AC-8DAF-E1C3F61E064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4D92B-28AD-4D59-92C2-ABCC05731A98}" type="datetimeFigureOut">
              <a:rPr lang="en-CA" smtClean="0"/>
              <a:pPr/>
              <a:t>2024-03-06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95834-D7D1-42AC-8DAF-E1C3F61E064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4D92B-28AD-4D59-92C2-ABCC05731A98}" type="datetimeFigureOut">
              <a:rPr lang="en-CA" smtClean="0"/>
              <a:pPr/>
              <a:t>2024-03-06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95834-D7D1-42AC-8DAF-E1C3F61E064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4D92B-28AD-4D59-92C2-ABCC05731A98}" type="datetimeFigureOut">
              <a:rPr lang="en-CA" smtClean="0"/>
              <a:pPr/>
              <a:t>2024-03-06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95834-D7D1-42AC-8DAF-E1C3F61E064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4D92B-28AD-4D59-92C2-ABCC05731A98}" type="datetimeFigureOut">
              <a:rPr lang="en-CA" smtClean="0"/>
              <a:pPr/>
              <a:t>2024-03-06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95834-D7D1-42AC-8DAF-E1C3F61E064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4D92B-28AD-4D59-92C2-ABCC05731A98}" type="datetimeFigureOut">
              <a:rPr lang="en-CA" smtClean="0"/>
              <a:pPr/>
              <a:t>2024-03-06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95834-D7D1-42AC-8DAF-E1C3F61E064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4D92B-28AD-4D59-92C2-ABCC05731A98}" type="datetimeFigureOut">
              <a:rPr lang="en-CA" smtClean="0"/>
              <a:pPr/>
              <a:t>2024-03-06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95834-D7D1-42AC-8DAF-E1C3F61E064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4D92B-28AD-4D59-92C2-ABCC05731A98}" type="datetimeFigureOut">
              <a:rPr lang="en-CA" smtClean="0"/>
              <a:pPr/>
              <a:t>2024-03-06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95834-D7D1-42AC-8DAF-E1C3F61E064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4D92B-28AD-4D59-92C2-ABCC05731A98}" type="datetimeFigureOut">
              <a:rPr lang="en-CA" smtClean="0"/>
              <a:pPr/>
              <a:t>2024-03-06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95834-D7D1-42AC-8DAF-E1C3F61E064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4D92B-28AD-4D59-92C2-ABCC05731A98}" type="datetimeFigureOut">
              <a:rPr lang="en-CA" smtClean="0"/>
              <a:pPr/>
              <a:t>2024-03-06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95834-D7D1-42AC-8DAF-E1C3F61E064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4D92B-28AD-4D59-92C2-ABCC05731A98}" type="datetimeFigureOut">
              <a:rPr lang="en-CA" smtClean="0"/>
              <a:pPr/>
              <a:t>2024-03-06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95834-D7D1-42AC-8DAF-E1C3F61E064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24D92B-28AD-4D59-92C2-ABCC05731A98}" type="datetimeFigureOut">
              <a:rPr lang="en-CA" smtClean="0"/>
              <a:pPr/>
              <a:t>2024-03-06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895834-D7D1-42AC-8DAF-E1C3F61E0640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own Arrow 13"/>
          <p:cNvSpPr/>
          <p:nvPr/>
        </p:nvSpPr>
        <p:spPr>
          <a:xfrm>
            <a:off x="404664" y="1187624"/>
            <a:ext cx="1368152" cy="6840760"/>
          </a:xfrm>
          <a:prstGeom prst="downArrow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TextBox 4"/>
          <p:cNvSpPr txBox="1"/>
          <p:nvPr/>
        </p:nvSpPr>
        <p:spPr>
          <a:xfrm>
            <a:off x="72008" y="107504"/>
            <a:ext cx="6741368" cy="36933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CA" dirty="0" err="1"/>
              <a:t>Cheminement</a:t>
            </a:r>
            <a:r>
              <a:rPr lang="en-CA" dirty="0"/>
              <a:t> de Boccia Canada </a:t>
            </a:r>
            <a:r>
              <a:rPr lang="en-CA" dirty="0" err="1"/>
              <a:t>en</a:t>
            </a:r>
            <a:r>
              <a:rPr lang="en-CA" dirty="0"/>
              <a:t> </a:t>
            </a:r>
            <a:r>
              <a:rPr lang="en-CA" dirty="0" err="1"/>
              <a:t>développement</a:t>
            </a:r>
            <a:r>
              <a:rPr lang="en-CA" dirty="0"/>
              <a:t> de la </a:t>
            </a:r>
            <a:r>
              <a:rPr lang="en-CA" dirty="0" err="1"/>
              <a:t>compétition</a:t>
            </a:r>
            <a:endParaRPr lang="en-CA" dirty="0"/>
          </a:p>
        </p:txBody>
      </p:sp>
      <p:sp>
        <p:nvSpPr>
          <p:cNvPr id="7" name="TextBox 6"/>
          <p:cNvSpPr txBox="1"/>
          <p:nvPr/>
        </p:nvSpPr>
        <p:spPr>
          <a:xfrm>
            <a:off x="116632" y="611560"/>
            <a:ext cx="2088232" cy="353943"/>
          </a:xfrm>
          <a:prstGeom prst="rect">
            <a:avLst/>
          </a:prstGeom>
          <a:ln>
            <a:solidFill>
              <a:srgbClr val="FF000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CA" sz="1700" dirty="0"/>
              <a:t>Phase de formation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420888" y="611560"/>
            <a:ext cx="2088232" cy="353943"/>
          </a:xfrm>
          <a:prstGeom prst="rect">
            <a:avLst/>
          </a:prstGeom>
          <a:ln>
            <a:solidFill>
              <a:srgbClr val="FFFF0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CA" sz="1700" dirty="0"/>
              <a:t>Phase de certification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653136" y="611560"/>
            <a:ext cx="2088232" cy="338554"/>
          </a:xfrm>
          <a:prstGeom prst="rect">
            <a:avLst/>
          </a:prstGeom>
          <a:ln>
            <a:solidFill>
              <a:srgbClr val="00B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CA" sz="1600" dirty="0"/>
              <a:t>Phase de maintenance</a:t>
            </a:r>
          </a:p>
        </p:txBody>
      </p:sp>
      <p:sp>
        <p:nvSpPr>
          <p:cNvPr id="15" name="Down Arrow 14"/>
          <p:cNvSpPr/>
          <p:nvPr/>
        </p:nvSpPr>
        <p:spPr>
          <a:xfrm>
            <a:off x="2780928" y="1187624"/>
            <a:ext cx="1368152" cy="6840760"/>
          </a:xfrm>
          <a:prstGeom prst="downArrow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" name="TextBox 18"/>
          <p:cNvSpPr txBox="1"/>
          <p:nvPr/>
        </p:nvSpPr>
        <p:spPr>
          <a:xfrm>
            <a:off x="116632" y="1331641"/>
            <a:ext cx="2088232" cy="246221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CA" sz="1000" dirty="0"/>
              <a:t>Minimum 16 </a:t>
            </a:r>
            <a:r>
              <a:rPr lang="en-CA" sz="1000" dirty="0" err="1"/>
              <a:t>ans</a:t>
            </a:r>
            <a:endParaRPr lang="en-CA" sz="1000" dirty="0"/>
          </a:p>
        </p:txBody>
      </p:sp>
      <p:sp>
        <p:nvSpPr>
          <p:cNvPr id="21" name="TextBox 20"/>
          <p:cNvSpPr txBox="1"/>
          <p:nvPr/>
        </p:nvSpPr>
        <p:spPr>
          <a:xfrm>
            <a:off x="116632" y="1619672"/>
            <a:ext cx="2088232" cy="707886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CA" sz="800" dirty="0"/>
              <a:t>Modules multisport :</a:t>
            </a:r>
          </a:p>
          <a:p>
            <a:pPr algn="ctr"/>
            <a:r>
              <a:rPr lang="en-CA" sz="800" dirty="0"/>
              <a:t>-</a:t>
            </a:r>
            <a:r>
              <a:rPr lang="en-CA" sz="800" dirty="0" err="1"/>
              <a:t>Enseignement</a:t>
            </a:r>
            <a:r>
              <a:rPr lang="en-CA" sz="800" dirty="0"/>
              <a:t> et </a:t>
            </a:r>
            <a:r>
              <a:rPr lang="en-CA" sz="800" dirty="0" err="1"/>
              <a:t>apprentisage</a:t>
            </a:r>
            <a:endParaRPr lang="en-CA" sz="800" dirty="0"/>
          </a:p>
          <a:p>
            <a:pPr algn="ctr"/>
            <a:r>
              <a:rPr lang="en-CA" sz="800" dirty="0"/>
              <a:t>-Prise de </a:t>
            </a:r>
            <a:r>
              <a:rPr lang="en-CA" sz="800" dirty="0" err="1"/>
              <a:t>décisions</a:t>
            </a:r>
            <a:r>
              <a:rPr lang="en-CA" sz="800" dirty="0"/>
              <a:t> </a:t>
            </a:r>
            <a:r>
              <a:rPr lang="en-CA" sz="800" dirty="0" err="1"/>
              <a:t>éthiques</a:t>
            </a:r>
            <a:endParaRPr lang="en-CA" sz="800" dirty="0"/>
          </a:p>
          <a:p>
            <a:pPr algn="ctr"/>
            <a:r>
              <a:rPr lang="en-CA" sz="800" dirty="0"/>
              <a:t>-Planification </a:t>
            </a:r>
            <a:r>
              <a:rPr lang="en-CA" sz="800" dirty="0" err="1"/>
              <a:t>d’une</a:t>
            </a:r>
            <a:r>
              <a:rPr lang="en-CA" sz="800" dirty="0"/>
              <a:t> séance </a:t>
            </a:r>
            <a:r>
              <a:rPr lang="en-CA" sz="800" dirty="0" err="1"/>
              <a:t>d’entraînement</a:t>
            </a:r>
            <a:endParaRPr lang="en-CA" sz="800" dirty="0"/>
          </a:p>
          <a:p>
            <a:pPr algn="ctr"/>
            <a:r>
              <a:rPr lang="en-CA" sz="800" dirty="0"/>
              <a:t>-</a:t>
            </a:r>
            <a:r>
              <a:rPr lang="en-CA" sz="800" dirty="0" err="1"/>
              <a:t>Élaboration</a:t>
            </a:r>
            <a:r>
              <a:rPr lang="en-CA" sz="800" dirty="0"/>
              <a:t> d’un programme sportif de base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16632" y="2411760"/>
            <a:ext cx="2088232" cy="31393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CA" sz="900" b="1" dirty="0" err="1"/>
              <a:t>Dév</a:t>
            </a:r>
            <a:r>
              <a:rPr lang="en-CA" sz="900" b="1" dirty="0"/>
              <a:t>. de la </a:t>
            </a:r>
            <a:r>
              <a:rPr lang="en-CA" sz="900" b="1" dirty="0" err="1"/>
              <a:t>compétition</a:t>
            </a:r>
            <a:r>
              <a:rPr lang="en-CA" sz="900" b="1" dirty="0"/>
              <a:t> de </a:t>
            </a:r>
            <a:r>
              <a:rPr lang="en-CA" sz="900" b="1" dirty="0" err="1"/>
              <a:t>l’ACE</a:t>
            </a:r>
            <a:endParaRPr lang="en-CA" sz="900" b="1" dirty="0"/>
          </a:p>
          <a:p>
            <a:pPr algn="ctr"/>
            <a:r>
              <a:rPr lang="en-CA" sz="900" b="1" dirty="0"/>
              <a:t>(modules multisport)</a:t>
            </a:r>
            <a:endParaRPr lang="en-CA" sz="900" dirty="0"/>
          </a:p>
          <a:p>
            <a:pPr algn="ctr"/>
            <a:endParaRPr lang="en-CA" sz="1000" dirty="0"/>
          </a:p>
          <a:p>
            <a:pPr algn="ctr"/>
            <a:endParaRPr lang="en-CA" sz="1000" dirty="0"/>
          </a:p>
          <a:p>
            <a:pPr algn="ctr"/>
            <a:endParaRPr lang="en-CA" sz="1000" dirty="0"/>
          </a:p>
          <a:p>
            <a:pPr algn="ctr"/>
            <a:endParaRPr lang="en-CA" sz="1000" dirty="0"/>
          </a:p>
          <a:p>
            <a:pPr algn="ctr"/>
            <a:endParaRPr lang="en-CA" sz="1000" dirty="0"/>
          </a:p>
          <a:p>
            <a:pPr algn="ctr"/>
            <a:endParaRPr lang="en-CA" sz="1000" dirty="0"/>
          </a:p>
          <a:p>
            <a:pPr algn="ctr"/>
            <a:endParaRPr lang="en-CA" sz="1000" dirty="0"/>
          </a:p>
          <a:p>
            <a:pPr algn="ctr"/>
            <a:endParaRPr lang="en-CA" sz="1000" dirty="0"/>
          </a:p>
          <a:p>
            <a:pPr algn="ctr"/>
            <a:endParaRPr lang="en-CA" sz="1000" dirty="0"/>
          </a:p>
          <a:p>
            <a:pPr algn="ctr"/>
            <a:endParaRPr lang="en-CA" sz="1000" dirty="0"/>
          </a:p>
          <a:p>
            <a:pPr algn="ctr"/>
            <a:endParaRPr lang="en-CA" sz="1000" dirty="0"/>
          </a:p>
          <a:p>
            <a:pPr algn="ctr"/>
            <a:endParaRPr lang="en-CA" sz="1000" dirty="0"/>
          </a:p>
          <a:p>
            <a:pPr algn="ctr"/>
            <a:endParaRPr lang="en-CA" sz="1000" dirty="0"/>
          </a:p>
          <a:p>
            <a:pPr algn="ctr"/>
            <a:endParaRPr lang="en-CA" sz="1000" dirty="0"/>
          </a:p>
          <a:p>
            <a:pPr algn="ctr"/>
            <a:endParaRPr lang="en-CA" sz="1000" dirty="0"/>
          </a:p>
          <a:p>
            <a:pPr algn="ctr"/>
            <a:endParaRPr lang="en-CA" sz="1000" dirty="0"/>
          </a:p>
          <a:p>
            <a:pPr algn="ctr"/>
            <a:endParaRPr lang="en-CA" sz="1000" dirty="0"/>
          </a:p>
          <a:p>
            <a:pPr algn="ctr"/>
            <a:endParaRPr lang="en-CA" sz="1000" dirty="0"/>
          </a:p>
        </p:txBody>
      </p:sp>
      <p:sp>
        <p:nvSpPr>
          <p:cNvPr id="27" name="TextBox 26"/>
          <p:cNvSpPr txBox="1"/>
          <p:nvPr/>
        </p:nvSpPr>
        <p:spPr>
          <a:xfrm>
            <a:off x="188640" y="3563888"/>
            <a:ext cx="1944216" cy="24622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CA" sz="1000" dirty="0" err="1"/>
              <a:t>Diriger</a:t>
            </a:r>
            <a:r>
              <a:rPr lang="en-CA" sz="1000" dirty="0"/>
              <a:t> un sport sans </a:t>
            </a:r>
            <a:r>
              <a:rPr lang="en-CA" sz="1000" dirty="0" err="1"/>
              <a:t>dopage</a:t>
            </a:r>
            <a:endParaRPr lang="en-CA" sz="1000" dirty="0"/>
          </a:p>
        </p:txBody>
      </p:sp>
      <p:grpSp>
        <p:nvGrpSpPr>
          <p:cNvPr id="34" name="Group 33"/>
          <p:cNvGrpSpPr/>
          <p:nvPr/>
        </p:nvGrpSpPr>
        <p:grpSpPr>
          <a:xfrm>
            <a:off x="188640" y="2731730"/>
            <a:ext cx="1944216" cy="2704366"/>
            <a:chOff x="188640" y="2915649"/>
            <a:chExt cx="1944216" cy="2704366"/>
          </a:xfrm>
        </p:grpSpPr>
        <p:sp>
          <p:nvSpPr>
            <p:cNvPr id="30" name="TextBox 29"/>
            <p:cNvSpPr txBox="1"/>
            <p:nvPr/>
          </p:nvSpPr>
          <p:spPr>
            <a:xfrm>
              <a:off x="188640" y="4643841"/>
              <a:ext cx="1944216" cy="246221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3175">
              <a:prstDash val="soli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CA" sz="1000" dirty="0" err="1"/>
                <a:t>Prévention</a:t>
              </a:r>
              <a:r>
                <a:rPr lang="en-CA" sz="1000" dirty="0"/>
                <a:t> et </a:t>
              </a:r>
              <a:r>
                <a:rPr lang="en-CA" sz="1000" dirty="0" err="1"/>
                <a:t>récupération</a:t>
              </a:r>
              <a:r>
                <a:rPr lang="en-CA" sz="1000" dirty="0"/>
                <a:t>**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88640" y="2915649"/>
              <a:ext cx="1944216" cy="207749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3175">
              <a:prstDash val="soli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CA" sz="750" dirty="0" err="1"/>
                <a:t>Efficacité</a:t>
              </a:r>
              <a:r>
                <a:rPr lang="en-CA" sz="750" dirty="0"/>
                <a:t> </a:t>
              </a:r>
              <a:r>
                <a:rPr lang="en-CA" sz="750" dirty="0" err="1"/>
                <a:t>en</a:t>
              </a:r>
              <a:r>
                <a:rPr lang="en-CA" sz="750" dirty="0"/>
                <a:t> </a:t>
              </a:r>
              <a:r>
                <a:rPr lang="en-CA" sz="750" dirty="0" err="1"/>
                <a:t>entraînement</a:t>
              </a:r>
              <a:r>
                <a:rPr lang="en-CA" sz="750" dirty="0"/>
                <a:t> et </a:t>
              </a:r>
              <a:r>
                <a:rPr lang="en-CA" sz="750" dirty="0" err="1"/>
                <a:t>en</a:t>
              </a:r>
              <a:r>
                <a:rPr lang="en-CA" sz="750" dirty="0"/>
                <a:t> leadership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88640" y="3203681"/>
              <a:ext cx="1944216" cy="246221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3175">
              <a:prstDash val="soli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CA" sz="1000" dirty="0"/>
                <a:t>Gestion des </a:t>
              </a:r>
              <a:r>
                <a:rPr lang="en-CA" sz="1000" dirty="0" err="1"/>
                <a:t>conflits</a:t>
              </a:r>
              <a:endParaRPr lang="en-CA" sz="1000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88640" y="3491713"/>
              <a:ext cx="1944216" cy="246221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3175">
              <a:prstDash val="soli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CA" sz="1000" dirty="0"/>
                <a:t>Gestion d’un programme sportif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188640" y="4067777"/>
              <a:ext cx="1944216" cy="246221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3175">
              <a:prstDash val="soli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CA" sz="1000" dirty="0" err="1"/>
                <a:t>Psychologie</a:t>
              </a:r>
              <a:r>
                <a:rPr lang="en-CA" sz="1000" dirty="0"/>
                <a:t> de la performance**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88640" y="4355809"/>
              <a:ext cx="1944216" cy="200055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3175">
              <a:prstDash val="soli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CA" sz="700" dirty="0" err="1"/>
                <a:t>Développement</a:t>
              </a:r>
              <a:r>
                <a:rPr lang="en-CA" sz="700" dirty="0"/>
                <a:t> des </a:t>
              </a:r>
              <a:r>
                <a:rPr lang="en-CA" sz="700" dirty="0" err="1"/>
                <a:t>qualités</a:t>
              </a:r>
              <a:r>
                <a:rPr lang="en-CA" sz="700" dirty="0"/>
                <a:t> </a:t>
              </a:r>
              <a:r>
                <a:rPr lang="en-CA" sz="700" dirty="0" err="1"/>
                <a:t>athlétiques</a:t>
              </a:r>
              <a:r>
                <a:rPr lang="en-CA" sz="700" dirty="0"/>
                <a:t>**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188640" y="4931873"/>
              <a:ext cx="1944216" cy="246221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3175">
              <a:prstDash val="soli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CA" sz="1000" dirty="0"/>
                <a:t>Planification de la performance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88640" y="5219905"/>
              <a:ext cx="1944216" cy="40011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3175">
              <a:prstDash val="soli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CA" sz="1000" dirty="0"/>
                <a:t>Planification </a:t>
              </a:r>
              <a:r>
                <a:rPr lang="en-CA" sz="1000" dirty="0" err="1"/>
                <a:t>avancée</a:t>
              </a:r>
              <a:r>
                <a:rPr lang="en-CA" sz="1000" dirty="0"/>
                <a:t> </a:t>
              </a:r>
              <a:r>
                <a:rPr lang="en-CA" sz="1000" dirty="0" err="1"/>
                <a:t>d’une</a:t>
              </a:r>
              <a:r>
                <a:rPr lang="en-CA" sz="1000" dirty="0"/>
                <a:t> séance </a:t>
              </a:r>
              <a:r>
                <a:rPr lang="en-CA" sz="1000" dirty="0" err="1"/>
                <a:t>d’entraînement</a:t>
              </a:r>
              <a:endParaRPr lang="en-CA" sz="1000" dirty="0"/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116632" y="6828055"/>
            <a:ext cx="2088232" cy="1200329"/>
            <a:chOff x="116632" y="5796136"/>
            <a:chExt cx="2088232" cy="3706344"/>
          </a:xfrm>
        </p:grpSpPr>
        <p:sp>
          <p:nvSpPr>
            <p:cNvPr id="36" name="TextBox 35"/>
            <p:cNvSpPr txBox="1"/>
            <p:nvPr/>
          </p:nvSpPr>
          <p:spPr>
            <a:xfrm>
              <a:off x="116632" y="5796136"/>
              <a:ext cx="2088232" cy="3706344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CA" sz="1200" b="1" dirty="0" err="1"/>
                <a:t>Boccia</a:t>
              </a:r>
              <a:r>
                <a:rPr lang="en-CA" sz="1200" b="1" dirty="0"/>
                <a:t> Canada</a:t>
              </a:r>
            </a:p>
            <a:p>
              <a:pPr algn="ctr"/>
              <a:endParaRPr lang="en-CA" sz="1200" b="1" dirty="0"/>
            </a:p>
            <a:p>
              <a:pPr algn="ctr"/>
              <a:endParaRPr lang="en-CA" sz="1200" b="1" dirty="0"/>
            </a:p>
            <a:p>
              <a:pPr algn="ctr"/>
              <a:endParaRPr lang="en-CA" sz="1200" b="1" dirty="0"/>
            </a:p>
            <a:p>
              <a:pPr algn="ctr"/>
              <a:endParaRPr lang="en-CA" sz="1200" b="1" dirty="0"/>
            </a:p>
            <a:p>
              <a:pPr algn="ctr"/>
              <a:endParaRPr lang="en-CA" sz="1200" b="1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188640" y="6463169"/>
              <a:ext cx="1944216" cy="1235449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3175">
              <a:solidFill>
                <a:srgbClr val="00B0F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CA" sz="1000" dirty="0"/>
                <a:t>Programme de </a:t>
              </a:r>
              <a:r>
                <a:rPr lang="en-CA" sz="1000" dirty="0" err="1"/>
                <a:t>mentorat</a:t>
              </a:r>
              <a:r>
                <a:rPr lang="en-CA" sz="1000" dirty="0"/>
                <a:t> </a:t>
              </a:r>
              <a:r>
                <a:rPr lang="en-CA" sz="1000" dirty="0" err="1"/>
                <a:t>en</a:t>
              </a:r>
              <a:r>
                <a:rPr lang="en-CA" sz="1000" dirty="0"/>
                <a:t> analyse technique et </a:t>
              </a:r>
              <a:r>
                <a:rPr lang="en-CA" sz="1000" dirty="0" err="1"/>
                <a:t>tactique</a:t>
              </a:r>
              <a:endParaRPr lang="en-CA" sz="1000" dirty="0"/>
            </a:p>
          </p:txBody>
        </p:sp>
      </p:grpSp>
      <p:sp>
        <p:nvSpPr>
          <p:cNvPr id="39" name="TextBox 38"/>
          <p:cNvSpPr txBox="1"/>
          <p:nvPr/>
        </p:nvSpPr>
        <p:spPr>
          <a:xfrm>
            <a:off x="188640" y="5396026"/>
            <a:ext cx="19442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800" dirty="0"/>
              <a:t>**  Doit </a:t>
            </a:r>
            <a:r>
              <a:rPr lang="en-CA" sz="800" dirty="0" err="1"/>
              <a:t>être</a:t>
            </a:r>
            <a:r>
              <a:rPr lang="en-CA" sz="800" dirty="0"/>
              <a:t> </a:t>
            </a:r>
            <a:r>
              <a:rPr lang="en-CA" sz="800" dirty="0" err="1"/>
              <a:t>complété</a:t>
            </a:r>
            <a:r>
              <a:rPr lang="en-CA" sz="800" dirty="0"/>
              <a:t> </a:t>
            </a:r>
            <a:r>
              <a:rPr lang="en-CA" sz="800" dirty="0" err="1"/>
              <a:t>avant</a:t>
            </a:r>
            <a:r>
              <a:rPr lang="en-CA" sz="800" dirty="0"/>
              <a:t> le module de planification de la performance</a:t>
            </a:r>
          </a:p>
        </p:txBody>
      </p:sp>
      <p:grpSp>
        <p:nvGrpSpPr>
          <p:cNvPr id="43" name="Group 42"/>
          <p:cNvGrpSpPr/>
          <p:nvPr/>
        </p:nvGrpSpPr>
        <p:grpSpPr>
          <a:xfrm>
            <a:off x="188640" y="8244408"/>
            <a:ext cx="2016224" cy="720080"/>
            <a:chOff x="116632" y="8244408"/>
            <a:chExt cx="2016224" cy="720080"/>
          </a:xfrm>
        </p:grpSpPr>
        <p:sp>
          <p:nvSpPr>
            <p:cNvPr id="40" name="Flowchart: Off-page Connector 39"/>
            <p:cNvSpPr/>
            <p:nvPr/>
          </p:nvSpPr>
          <p:spPr>
            <a:xfrm>
              <a:off x="116632" y="8244408"/>
              <a:ext cx="2016224" cy="720080"/>
            </a:xfrm>
            <a:prstGeom prst="flowChartOffpageConnector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143604" y="8246149"/>
              <a:ext cx="141318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sz="1200" b="1" dirty="0" err="1"/>
                <a:t>Entraîneur</a:t>
              </a:r>
              <a:r>
                <a:rPr lang="en-CA" sz="1200" b="1" dirty="0"/>
                <a:t>(e) </a:t>
              </a:r>
              <a:r>
                <a:rPr lang="en-CA" sz="1200" b="1" dirty="0" err="1"/>
                <a:t>développement</a:t>
              </a:r>
              <a:r>
                <a:rPr lang="en-CA" sz="1200" b="1" dirty="0"/>
                <a:t> :</a:t>
              </a:r>
              <a:br>
                <a:rPr lang="en-CA" sz="1200" b="1" dirty="0"/>
              </a:br>
              <a:r>
                <a:rPr lang="en-CA" sz="1200" b="1" dirty="0" err="1"/>
                <a:t>Satut</a:t>
              </a:r>
              <a:r>
                <a:rPr lang="en-CA" sz="1200" b="1" dirty="0"/>
                <a:t> </a:t>
              </a:r>
              <a:r>
                <a:rPr lang="en-CA" sz="1200" b="1" dirty="0" err="1"/>
                <a:t>formé</a:t>
              </a:r>
              <a:endParaRPr lang="en-CA" sz="1200" b="1" dirty="0"/>
            </a:p>
          </p:txBody>
        </p:sp>
        <p:pic>
          <p:nvPicPr>
            <p:cNvPr id="1026" name="Picture 2" descr="C:\Users\glauziere\AppData\Local\Microsoft\Windows\Temporary Internet Files\Content.Outlook\74S0VY86\NCCP LEAF CMYK POS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556791" y="8388424"/>
              <a:ext cx="477085" cy="360040"/>
            </a:xfrm>
            <a:prstGeom prst="rect">
              <a:avLst/>
            </a:prstGeom>
            <a:noFill/>
          </p:spPr>
        </p:pic>
      </p:grpSp>
      <p:sp>
        <p:nvSpPr>
          <p:cNvPr id="55" name="Flowchart: Off-page Connector 54"/>
          <p:cNvSpPr/>
          <p:nvPr/>
        </p:nvSpPr>
        <p:spPr>
          <a:xfrm>
            <a:off x="2420888" y="8244408"/>
            <a:ext cx="2016224" cy="720080"/>
          </a:xfrm>
          <a:prstGeom prst="flowChartOffpageConnector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7" name="TextBox 56"/>
          <p:cNvSpPr txBox="1"/>
          <p:nvPr/>
        </p:nvSpPr>
        <p:spPr>
          <a:xfrm>
            <a:off x="2564904" y="8244408"/>
            <a:ext cx="1296144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CA" sz="1200" b="1" dirty="0" err="1"/>
              <a:t>Entraîneur</a:t>
            </a:r>
            <a:r>
              <a:rPr lang="en-CA" sz="1200" b="1" dirty="0"/>
              <a:t>(e) </a:t>
            </a:r>
            <a:r>
              <a:rPr lang="en-CA" sz="1200" b="1" dirty="0" err="1"/>
              <a:t>développement</a:t>
            </a:r>
            <a:r>
              <a:rPr lang="en-CA" sz="1200" b="1" dirty="0"/>
              <a:t> : </a:t>
            </a:r>
            <a:r>
              <a:rPr lang="en-CA" sz="1200" b="1" dirty="0" err="1"/>
              <a:t>Statut</a:t>
            </a:r>
            <a:r>
              <a:rPr lang="en-CA" sz="1200" b="1" dirty="0"/>
              <a:t> </a:t>
            </a:r>
            <a:r>
              <a:rPr lang="en-CA" sz="1200" b="1" dirty="0" err="1"/>
              <a:t>certifié</a:t>
            </a:r>
            <a:endParaRPr lang="en-CA" sz="1200" b="1" dirty="0"/>
          </a:p>
        </p:txBody>
      </p:sp>
      <p:pic>
        <p:nvPicPr>
          <p:cNvPr id="58" name="Picture 2" descr="C:\Users\glauziere\AppData\Local\Microsoft\Windows\Temporary Internet Files\Content.Outlook\74S0VY86\NCCP LEAF CMYK PO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61047" y="8388424"/>
            <a:ext cx="477085" cy="36004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</p:pic>
      <p:sp>
        <p:nvSpPr>
          <p:cNvPr id="60" name="Flowchart: Off-page Connector 59"/>
          <p:cNvSpPr/>
          <p:nvPr/>
        </p:nvSpPr>
        <p:spPr>
          <a:xfrm>
            <a:off x="4725144" y="8244408"/>
            <a:ext cx="2016224" cy="720080"/>
          </a:xfrm>
          <a:prstGeom prst="flowChartOffpageConnector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2" name="TextBox 61"/>
          <p:cNvSpPr txBox="1"/>
          <p:nvPr/>
        </p:nvSpPr>
        <p:spPr>
          <a:xfrm>
            <a:off x="4869160" y="8244408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200" b="1" dirty="0" err="1"/>
              <a:t>Entraîneur</a:t>
            </a:r>
            <a:r>
              <a:rPr lang="en-CA" sz="1200" b="1" dirty="0"/>
              <a:t>(e) </a:t>
            </a:r>
            <a:r>
              <a:rPr lang="en-CA" sz="1200" b="1" dirty="0" err="1"/>
              <a:t>développement</a:t>
            </a:r>
            <a:r>
              <a:rPr lang="en-CA" sz="1200" b="1" dirty="0"/>
              <a:t> : </a:t>
            </a:r>
            <a:r>
              <a:rPr lang="en-CA" sz="1200" b="1" dirty="0" err="1"/>
              <a:t>Satut</a:t>
            </a:r>
            <a:r>
              <a:rPr lang="en-CA" sz="1200" b="1" dirty="0"/>
              <a:t> </a:t>
            </a:r>
            <a:r>
              <a:rPr lang="en-CA" sz="1200" b="1" dirty="0" err="1"/>
              <a:t>maintenu</a:t>
            </a:r>
            <a:endParaRPr lang="en-CA" sz="1200" b="1" dirty="0"/>
          </a:p>
        </p:txBody>
      </p:sp>
      <p:pic>
        <p:nvPicPr>
          <p:cNvPr id="63" name="Picture 2" descr="C:\Users\glauziere\AppData\Local\Microsoft\Windows\Temporary Internet Files\Content.Outlook\74S0VY86\NCCP LEAF CMYK PO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65303" y="8388424"/>
            <a:ext cx="477085" cy="360040"/>
          </a:xfrm>
          <a:prstGeom prst="rect">
            <a:avLst/>
          </a:prstGeom>
          <a:noFill/>
        </p:spPr>
      </p:pic>
      <p:sp>
        <p:nvSpPr>
          <p:cNvPr id="64" name="Up-Down Arrow 63"/>
          <p:cNvSpPr/>
          <p:nvPr/>
        </p:nvSpPr>
        <p:spPr>
          <a:xfrm>
            <a:off x="5013176" y="1259632"/>
            <a:ext cx="1224136" cy="6768752"/>
          </a:xfrm>
          <a:prstGeom prst="upDownArrow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5" name="TextBox 64"/>
          <p:cNvSpPr txBox="1"/>
          <p:nvPr/>
        </p:nvSpPr>
        <p:spPr>
          <a:xfrm>
            <a:off x="2420888" y="1259632"/>
            <a:ext cx="2088232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CA" sz="1200" dirty="0" err="1"/>
              <a:t>S’enregistrer</a:t>
            </a:r>
            <a:r>
              <a:rPr lang="en-CA" sz="1200" dirty="0"/>
              <a:t> pour </a:t>
            </a:r>
            <a:r>
              <a:rPr lang="en-CA" sz="1200" dirty="0" err="1"/>
              <a:t>une</a:t>
            </a:r>
            <a:r>
              <a:rPr lang="en-CA" sz="1200" dirty="0"/>
              <a:t> </a:t>
            </a:r>
            <a:r>
              <a:rPr lang="en-CA" sz="1200" dirty="0" err="1"/>
              <a:t>évaluation</a:t>
            </a:r>
            <a:r>
              <a:rPr lang="en-CA" sz="1200" dirty="0"/>
              <a:t> avec Boccia Canada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2420888" y="1835696"/>
            <a:ext cx="2088232" cy="212365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CA" sz="1200" dirty="0" err="1"/>
              <a:t>Bâtir</a:t>
            </a:r>
            <a:r>
              <a:rPr lang="en-CA" sz="1200" dirty="0"/>
              <a:t> portfolio </a:t>
            </a:r>
            <a:r>
              <a:rPr lang="en-CA" sz="1200" dirty="0" err="1"/>
              <a:t>d’entraîneur</a:t>
            </a:r>
            <a:r>
              <a:rPr lang="en-CA" sz="1200" dirty="0"/>
              <a:t>(e)*</a:t>
            </a:r>
          </a:p>
          <a:p>
            <a:pPr algn="ctr"/>
            <a:endParaRPr lang="en-CA" sz="1000" dirty="0"/>
          </a:p>
          <a:p>
            <a:pPr algn="ctr"/>
            <a:endParaRPr lang="en-CA" sz="1000" dirty="0"/>
          </a:p>
          <a:p>
            <a:pPr algn="ctr"/>
            <a:endParaRPr lang="en-CA" sz="1000" dirty="0"/>
          </a:p>
          <a:p>
            <a:pPr algn="ctr"/>
            <a:endParaRPr lang="en-CA" sz="1000" dirty="0"/>
          </a:p>
          <a:p>
            <a:pPr algn="ctr"/>
            <a:endParaRPr lang="en-CA" sz="1000" dirty="0"/>
          </a:p>
          <a:p>
            <a:pPr algn="ctr"/>
            <a:endParaRPr lang="en-CA" sz="1000" dirty="0"/>
          </a:p>
          <a:p>
            <a:pPr algn="ctr"/>
            <a:endParaRPr lang="en-CA" sz="1000" dirty="0"/>
          </a:p>
          <a:p>
            <a:pPr algn="ctr"/>
            <a:endParaRPr lang="en-CA" sz="1000" dirty="0"/>
          </a:p>
          <a:p>
            <a:pPr algn="ctr"/>
            <a:endParaRPr lang="en-CA" sz="1000" dirty="0"/>
          </a:p>
          <a:p>
            <a:pPr algn="ctr"/>
            <a:endParaRPr lang="en-CA" sz="1000" dirty="0"/>
          </a:p>
          <a:p>
            <a:pPr algn="ctr"/>
            <a:endParaRPr lang="en-CA" sz="1000" dirty="0"/>
          </a:p>
          <a:p>
            <a:pPr algn="ctr"/>
            <a:endParaRPr lang="en-CA" sz="1000" dirty="0"/>
          </a:p>
        </p:txBody>
      </p:sp>
      <p:sp>
        <p:nvSpPr>
          <p:cNvPr id="73" name="TextBox 72"/>
          <p:cNvSpPr txBox="1"/>
          <p:nvPr/>
        </p:nvSpPr>
        <p:spPr>
          <a:xfrm>
            <a:off x="2492896" y="3636000"/>
            <a:ext cx="1944216" cy="24622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CA" sz="1000" dirty="0"/>
              <a:t>Rapport de </a:t>
            </a:r>
            <a:r>
              <a:rPr lang="en-CA" sz="1000" dirty="0" err="1"/>
              <a:t>compétition</a:t>
            </a:r>
            <a:endParaRPr lang="en-CA" sz="1000" dirty="0"/>
          </a:p>
        </p:txBody>
      </p:sp>
      <p:sp>
        <p:nvSpPr>
          <p:cNvPr id="77" name="Cross 76"/>
          <p:cNvSpPr/>
          <p:nvPr/>
        </p:nvSpPr>
        <p:spPr>
          <a:xfrm>
            <a:off x="3429000" y="5940152"/>
            <a:ext cx="144016" cy="144016"/>
          </a:xfrm>
          <a:prstGeom prst="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8" name="Cross 77"/>
          <p:cNvSpPr/>
          <p:nvPr/>
        </p:nvSpPr>
        <p:spPr>
          <a:xfrm>
            <a:off x="3429000" y="6588224"/>
            <a:ext cx="144016" cy="144016"/>
          </a:xfrm>
          <a:prstGeom prst="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82" name="Group 81"/>
          <p:cNvGrpSpPr/>
          <p:nvPr/>
        </p:nvGrpSpPr>
        <p:grpSpPr>
          <a:xfrm>
            <a:off x="2420888" y="6084172"/>
            <a:ext cx="2016224" cy="432048"/>
            <a:chOff x="2420888" y="5999071"/>
            <a:chExt cx="2016224" cy="471325"/>
          </a:xfrm>
        </p:grpSpPr>
        <p:sp>
          <p:nvSpPr>
            <p:cNvPr id="79" name="Wave 78"/>
            <p:cNvSpPr/>
            <p:nvPr/>
          </p:nvSpPr>
          <p:spPr>
            <a:xfrm>
              <a:off x="2420888" y="5999071"/>
              <a:ext cx="2016224" cy="471325"/>
            </a:xfrm>
            <a:prstGeom prst="wave">
              <a:avLst/>
            </a:prstGeom>
            <a:solidFill>
              <a:srgbClr val="6699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2420888" y="6077622"/>
              <a:ext cx="2016224" cy="3021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sz="1200" dirty="0"/>
                <a:t>Observation </a:t>
              </a:r>
              <a:r>
                <a:rPr lang="en-CA" sz="1200" dirty="0" err="1"/>
                <a:t>en</a:t>
              </a:r>
              <a:r>
                <a:rPr lang="en-CA" sz="1200" dirty="0"/>
                <a:t> </a:t>
              </a:r>
              <a:r>
                <a:rPr lang="en-CA" sz="1200" dirty="0" err="1"/>
                <a:t>entraînement</a:t>
              </a:r>
              <a:endParaRPr lang="en-CA" sz="1200" dirty="0"/>
            </a:p>
          </p:txBody>
        </p:sp>
      </p:grpSp>
      <p:sp>
        <p:nvSpPr>
          <p:cNvPr id="84" name="Wave 83"/>
          <p:cNvSpPr/>
          <p:nvPr/>
        </p:nvSpPr>
        <p:spPr>
          <a:xfrm>
            <a:off x="2492896" y="6732240"/>
            <a:ext cx="2016224" cy="504056"/>
          </a:xfrm>
          <a:prstGeom prst="wave">
            <a:avLst/>
          </a:prstGeom>
          <a:solidFill>
            <a:srgbClr val="6699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5" name="TextBox 84"/>
          <p:cNvSpPr txBox="1"/>
          <p:nvPr/>
        </p:nvSpPr>
        <p:spPr>
          <a:xfrm>
            <a:off x="2564904" y="6804248"/>
            <a:ext cx="19442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200" dirty="0"/>
              <a:t>Observation </a:t>
            </a:r>
            <a:r>
              <a:rPr lang="en-CA" sz="1200" dirty="0" err="1"/>
              <a:t>en</a:t>
            </a:r>
            <a:r>
              <a:rPr lang="en-CA" sz="1200" dirty="0"/>
              <a:t> </a:t>
            </a:r>
            <a:r>
              <a:rPr lang="en-CA" sz="1200" dirty="0" err="1"/>
              <a:t>compétition</a:t>
            </a:r>
            <a:endParaRPr lang="en-CA" sz="1200" dirty="0"/>
          </a:p>
        </p:txBody>
      </p:sp>
      <p:sp>
        <p:nvSpPr>
          <p:cNvPr id="87" name="TextBox 86"/>
          <p:cNvSpPr txBox="1"/>
          <p:nvPr/>
        </p:nvSpPr>
        <p:spPr>
          <a:xfrm>
            <a:off x="4653136" y="1907704"/>
            <a:ext cx="2088232" cy="89255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CA" sz="1300" b="1" dirty="0"/>
              <a:t>20 points de DP avec le boccia, </a:t>
            </a:r>
            <a:r>
              <a:rPr lang="en-CA" sz="1300" b="1"/>
              <a:t>le PNCE </a:t>
            </a:r>
            <a:r>
              <a:rPr lang="en-CA" sz="1300" b="1" dirty="0" err="1"/>
              <a:t>ou</a:t>
            </a:r>
            <a:r>
              <a:rPr lang="en-CA" sz="1300" b="1" dirty="0"/>
              <a:t> </a:t>
            </a:r>
            <a:r>
              <a:rPr lang="en-CA" sz="1300" b="1" dirty="0" err="1"/>
              <a:t>d’autres</a:t>
            </a:r>
            <a:r>
              <a:rPr lang="en-CA" sz="1300" b="1" dirty="0"/>
              <a:t> </a:t>
            </a:r>
            <a:r>
              <a:rPr lang="en-CA" sz="1300" b="1" dirty="0" err="1"/>
              <a:t>activités</a:t>
            </a:r>
            <a:r>
              <a:rPr lang="en-CA" sz="1300" b="1" dirty="0"/>
              <a:t> de </a:t>
            </a:r>
            <a:r>
              <a:rPr lang="en-CA" sz="1300" b="1" dirty="0" err="1"/>
              <a:t>développement</a:t>
            </a:r>
            <a:r>
              <a:rPr lang="en-CA" sz="1300" b="1" dirty="0"/>
              <a:t> </a:t>
            </a:r>
            <a:r>
              <a:rPr lang="en-CA" sz="1300" b="1" dirty="0" err="1"/>
              <a:t>professionnel</a:t>
            </a:r>
            <a:endParaRPr lang="en-CA" sz="1300" b="1" dirty="0"/>
          </a:p>
        </p:txBody>
      </p:sp>
      <p:sp>
        <p:nvSpPr>
          <p:cNvPr id="88" name="TextBox 87"/>
          <p:cNvSpPr txBox="1"/>
          <p:nvPr/>
        </p:nvSpPr>
        <p:spPr>
          <a:xfrm>
            <a:off x="4653136" y="2843808"/>
            <a:ext cx="2088232" cy="109260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CA" sz="1300" dirty="0" err="1"/>
              <a:t>Diplôme</a:t>
            </a:r>
            <a:r>
              <a:rPr lang="en-CA" sz="1300" dirty="0"/>
              <a:t> </a:t>
            </a:r>
            <a:r>
              <a:rPr lang="en-CA" sz="1300" dirty="0" err="1"/>
              <a:t>avancé</a:t>
            </a:r>
            <a:r>
              <a:rPr lang="en-CA" sz="1300" dirty="0"/>
              <a:t> </a:t>
            </a:r>
            <a:r>
              <a:rPr lang="en-CA" sz="1300" dirty="0" err="1"/>
              <a:t>en</a:t>
            </a:r>
            <a:r>
              <a:rPr lang="en-CA" sz="1300" dirty="0"/>
              <a:t> coaching </a:t>
            </a:r>
            <a:r>
              <a:rPr lang="en-CA" sz="1300" dirty="0" err="1"/>
              <a:t>ou</a:t>
            </a:r>
            <a:r>
              <a:rPr lang="en-CA" sz="1300" dirty="0"/>
              <a:t> </a:t>
            </a:r>
            <a:r>
              <a:rPr lang="en-CA" sz="1300" dirty="0" err="1"/>
              <a:t>maîtrise</a:t>
            </a:r>
            <a:r>
              <a:rPr lang="en-CA" sz="1300" dirty="0"/>
              <a:t> </a:t>
            </a:r>
            <a:r>
              <a:rPr lang="en-CA" sz="1300" dirty="0" err="1"/>
              <a:t>en</a:t>
            </a:r>
            <a:r>
              <a:rPr lang="en-CA" sz="1300" dirty="0"/>
              <a:t> coaching de haute performance et leadership technique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4653136" y="4023519"/>
            <a:ext cx="2088232" cy="6924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CA" sz="1300" dirty="0"/>
              <a:t>Formation et mises </a:t>
            </a:r>
            <a:r>
              <a:rPr lang="en-CA" sz="1300" dirty="0" err="1"/>
              <a:t>à</a:t>
            </a:r>
            <a:r>
              <a:rPr lang="en-CA" sz="1300" dirty="0"/>
              <a:t> jour pour les </a:t>
            </a:r>
            <a:r>
              <a:rPr lang="en-CA" sz="1300" dirty="0" err="1"/>
              <a:t>personnes-ressources</a:t>
            </a:r>
            <a:r>
              <a:rPr lang="en-CA" sz="1300" dirty="0"/>
              <a:t> </a:t>
            </a:r>
            <a:r>
              <a:rPr lang="en-CA" sz="1300" dirty="0" err="1"/>
              <a:t>d’apprentissage</a:t>
            </a:r>
            <a:endParaRPr lang="en-CA" sz="1300" dirty="0"/>
          </a:p>
        </p:txBody>
      </p:sp>
      <p:sp>
        <p:nvSpPr>
          <p:cNvPr id="90" name="TextBox 89"/>
          <p:cNvSpPr txBox="1"/>
          <p:nvPr/>
        </p:nvSpPr>
        <p:spPr>
          <a:xfrm>
            <a:off x="4653136" y="4871645"/>
            <a:ext cx="2088232" cy="49244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CA" sz="1300" dirty="0"/>
              <a:t>Formation et mises </a:t>
            </a:r>
            <a:r>
              <a:rPr lang="en-CA" sz="1300" dirty="0" err="1"/>
              <a:t>à</a:t>
            </a:r>
            <a:r>
              <a:rPr lang="en-CA" sz="1300" dirty="0"/>
              <a:t> jour pour les </a:t>
            </a:r>
            <a:r>
              <a:rPr lang="en-CA" sz="1300" dirty="0" err="1"/>
              <a:t>évaluateur</a:t>
            </a:r>
            <a:r>
              <a:rPr lang="en-CA" sz="1300" dirty="0"/>
              <a:t>(trice)s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4653136" y="5519717"/>
            <a:ext cx="2088232" cy="49244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CA" sz="1300" dirty="0"/>
              <a:t>Formation et mises </a:t>
            </a:r>
            <a:r>
              <a:rPr lang="en-CA" sz="1300" dirty="0" err="1"/>
              <a:t>à</a:t>
            </a:r>
            <a:r>
              <a:rPr lang="en-CA" sz="1300" dirty="0"/>
              <a:t> jour pour les mentor(e)s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4653136" y="6228184"/>
            <a:ext cx="2088232" cy="109260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CA" sz="1300" dirty="0"/>
              <a:t>Formation et mises </a:t>
            </a:r>
            <a:r>
              <a:rPr lang="en-CA" sz="1300" dirty="0" err="1"/>
              <a:t>à</a:t>
            </a:r>
            <a:r>
              <a:rPr lang="en-CA" sz="1300" dirty="0"/>
              <a:t> jour pour les </a:t>
            </a:r>
            <a:r>
              <a:rPr lang="en-CA" sz="1300" dirty="0" err="1"/>
              <a:t>personnes</a:t>
            </a:r>
            <a:r>
              <a:rPr lang="en-CA" sz="1300" dirty="0"/>
              <a:t>—</a:t>
            </a:r>
            <a:r>
              <a:rPr lang="en-CA" sz="1300" dirty="0" err="1"/>
              <a:t>ressources</a:t>
            </a:r>
            <a:r>
              <a:rPr lang="en-CA" sz="1300" dirty="0"/>
              <a:t> </a:t>
            </a:r>
            <a:r>
              <a:rPr lang="en-CA" sz="1300" dirty="0" err="1"/>
              <a:t>d’apprentissage</a:t>
            </a:r>
            <a:r>
              <a:rPr lang="en-CA" sz="1300" dirty="0"/>
              <a:t> et les </a:t>
            </a:r>
            <a:r>
              <a:rPr lang="en-CA" sz="1300" dirty="0" err="1"/>
              <a:t>évaluateur</a:t>
            </a:r>
            <a:r>
              <a:rPr lang="en-CA" sz="1300" dirty="0"/>
              <a:t>(trice)s maîtres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116632" y="5911696"/>
            <a:ext cx="2088232" cy="89255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CA" sz="1200" b="1" dirty="0" err="1"/>
              <a:t>Réseau</a:t>
            </a:r>
            <a:r>
              <a:rPr lang="en-CA" sz="1200" b="1" dirty="0"/>
              <a:t> des ICS</a:t>
            </a:r>
          </a:p>
          <a:p>
            <a:pPr algn="ctr"/>
            <a:endParaRPr lang="en-CA" sz="1200" b="1" dirty="0"/>
          </a:p>
          <a:p>
            <a:pPr algn="ctr"/>
            <a:endParaRPr lang="en-CA" sz="1200" b="1" dirty="0"/>
          </a:p>
          <a:p>
            <a:pPr algn="ctr"/>
            <a:r>
              <a:rPr lang="en-CA" sz="800" dirty="0"/>
              <a:t>**  Doit </a:t>
            </a:r>
            <a:r>
              <a:rPr lang="en-CA" sz="800" dirty="0" err="1"/>
              <a:t>être</a:t>
            </a:r>
            <a:r>
              <a:rPr lang="en-CA" sz="800" dirty="0"/>
              <a:t> </a:t>
            </a:r>
            <a:r>
              <a:rPr lang="en-CA" sz="800" dirty="0" err="1"/>
              <a:t>complété</a:t>
            </a:r>
            <a:r>
              <a:rPr lang="en-CA" sz="800" dirty="0"/>
              <a:t> </a:t>
            </a:r>
            <a:r>
              <a:rPr lang="en-CA" sz="800" dirty="0" err="1"/>
              <a:t>avant</a:t>
            </a:r>
            <a:r>
              <a:rPr lang="en-CA" sz="800" dirty="0"/>
              <a:t> le module de </a:t>
            </a:r>
            <a:r>
              <a:rPr lang="en-CA" sz="800" dirty="0" err="1"/>
              <a:t>mentorat</a:t>
            </a:r>
            <a:endParaRPr lang="en-CA" sz="1200" b="1" dirty="0"/>
          </a:p>
        </p:txBody>
      </p:sp>
      <p:sp>
        <p:nvSpPr>
          <p:cNvPr id="83" name="TextBox 82"/>
          <p:cNvSpPr txBox="1"/>
          <p:nvPr/>
        </p:nvSpPr>
        <p:spPr>
          <a:xfrm>
            <a:off x="188640" y="6116106"/>
            <a:ext cx="1944216" cy="40011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CA" sz="1000" dirty="0"/>
              <a:t>Analyse de la performance technique et </a:t>
            </a:r>
            <a:r>
              <a:rPr lang="en-CA" sz="1000" dirty="0" err="1"/>
              <a:t>tactique</a:t>
            </a:r>
            <a:r>
              <a:rPr lang="en-CA" sz="1000" dirty="0"/>
              <a:t> **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2492896" y="2123728"/>
            <a:ext cx="1944216" cy="24622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CA" sz="1000" dirty="0"/>
              <a:t>Plan de leadership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2484000" y="2376000"/>
            <a:ext cx="1944216" cy="24622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CA" sz="1000" dirty="0"/>
              <a:t>Plan </a:t>
            </a:r>
            <a:r>
              <a:rPr lang="en-CA" sz="1000" dirty="0" err="1"/>
              <a:t>d’entraînement</a:t>
            </a:r>
            <a:r>
              <a:rPr lang="en-CA" sz="1000" dirty="0"/>
              <a:t> </a:t>
            </a:r>
            <a:r>
              <a:rPr lang="en-CA" sz="1000" dirty="0" err="1"/>
              <a:t>annuel</a:t>
            </a:r>
            <a:endParaRPr lang="en-CA" sz="1000" dirty="0"/>
          </a:p>
        </p:txBody>
      </p:sp>
      <p:sp>
        <p:nvSpPr>
          <p:cNvPr id="69" name="TextBox 68"/>
          <p:cNvSpPr txBox="1"/>
          <p:nvPr/>
        </p:nvSpPr>
        <p:spPr>
          <a:xfrm>
            <a:off x="2492896" y="2628000"/>
            <a:ext cx="1944216" cy="24622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CA" sz="1000" dirty="0"/>
              <a:t>Plan de 3 séances </a:t>
            </a:r>
            <a:r>
              <a:rPr lang="en-CA" sz="1000" dirty="0" err="1"/>
              <a:t>d’entraînement</a:t>
            </a:r>
            <a:endParaRPr lang="en-CA" sz="1000" dirty="0"/>
          </a:p>
        </p:txBody>
      </p:sp>
      <p:sp>
        <p:nvSpPr>
          <p:cNvPr id="70" name="TextBox 69"/>
          <p:cNvSpPr txBox="1"/>
          <p:nvPr/>
        </p:nvSpPr>
        <p:spPr>
          <a:xfrm>
            <a:off x="2492896" y="2880000"/>
            <a:ext cx="1944216" cy="24622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CA" sz="1000" dirty="0" err="1"/>
              <a:t>Évaluation</a:t>
            </a:r>
            <a:r>
              <a:rPr lang="en-CA" sz="1000" dirty="0"/>
              <a:t> de </a:t>
            </a:r>
            <a:r>
              <a:rPr lang="en-CA" sz="1000" dirty="0" err="1"/>
              <a:t>l’entraîneur</a:t>
            </a:r>
            <a:r>
              <a:rPr lang="en-CA" sz="1000" dirty="0"/>
              <a:t>(e)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2492896" y="3132000"/>
            <a:ext cx="1944216" cy="24622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CA" sz="1000" dirty="0"/>
              <a:t>Plan </a:t>
            </a:r>
            <a:r>
              <a:rPr lang="en-CA" sz="1000" dirty="0" err="1"/>
              <a:t>d’action</a:t>
            </a:r>
            <a:r>
              <a:rPr lang="en-CA" sz="1000" dirty="0"/>
              <a:t> </a:t>
            </a:r>
            <a:r>
              <a:rPr lang="en-CA" sz="1000" dirty="0" err="1"/>
              <a:t>d’urgence</a:t>
            </a:r>
            <a:endParaRPr lang="en-CA" sz="1000" dirty="0"/>
          </a:p>
        </p:txBody>
      </p:sp>
      <p:sp>
        <p:nvSpPr>
          <p:cNvPr id="72" name="TextBox 71"/>
          <p:cNvSpPr txBox="1"/>
          <p:nvPr/>
        </p:nvSpPr>
        <p:spPr>
          <a:xfrm>
            <a:off x="2492896" y="3384000"/>
            <a:ext cx="1944216" cy="2308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CA" sz="900" dirty="0"/>
              <a:t>Orientation des </a:t>
            </a:r>
            <a:r>
              <a:rPr lang="en-CA" sz="900" dirty="0" err="1"/>
              <a:t>athlètes</a:t>
            </a:r>
            <a:r>
              <a:rPr lang="en-CA" sz="900" dirty="0"/>
              <a:t>/de </a:t>
            </a:r>
            <a:r>
              <a:rPr lang="en-CA" sz="900" dirty="0" err="1"/>
              <a:t>l’équipe</a:t>
            </a:r>
            <a:endParaRPr lang="en-CA" sz="900" dirty="0"/>
          </a:p>
        </p:txBody>
      </p:sp>
      <p:sp>
        <p:nvSpPr>
          <p:cNvPr id="74" name="TextBox 73"/>
          <p:cNvSpPr txBox="1"/>
          <p:nvPr/>
        </p:nvSpPr>
        <p:spPr>
          <a:xfrm>
            <a:off x="2447996" y="3895952"/>
            <a:ext cx="2016224" cy="20005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CA" sz="700" dirty="0" err="1"/>
              <a:t>Évaluation</a:t>
            </a:r>
            <a:r>
              <a:rPr lang="en-CA" sz="700" dirty="0"/>
              <a:t> </a:t>
            </a:r>
            <a:r>
              <a:rPr lang="en-CA" sz="700" dirty="0" err="1"/>
              <a:t>en</a:t>
            </a:r>
            <a:r>
              <a:rPr lang="en-CA" sz="700" dirty="0"/>
              <a:t> </a:t>
            </a:r>
            <a:r>
              <a:rPr lang="en-CA" sz="700" dirty="0" err="1"/>
              <a:t>ligne</a:t>
            </a:r>
            <a:r>
              <a:rPr lang="en-CA" sz="700" dirty="0"/>
              <a:t> « Prise de </a:t>
            </a:r>
            <a:r>
              <a:rPr lang="en-CA" sz="700" dirty="0" err="1"/>
              <a:t>décisions</a:t>
            </a:r>
            <a:r>
              <a:rPr lang="en-CA" sz="700" dirty="0"/>
              <a:t> </a:t>
            </a:r>
            <a:r>
              <a:rPr lang="en-CA" sz="700" dirty="0" err="1"/>
              <a:t>éthiques</a:t>
            </a:r>
            <a:r>
              <a:rPr lang="en-CA" sz="700" dirty="0"/>
              <a:t> »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2420888" y="4140000"/>
            <a:ext cx="2088232" cy="20005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CA" sz="700" dirty="0" err="1"/>
              <a:t>Évaluation</a:t>
            </a:r>
            <a:r>
              <a:rPr lang="en-CA" sz="700" dirty="0"/>
              <a:t> </a:t>
            </a:r>
            <a:r>
              <a:rPr lang="en-CA" sz="700" dirty="0" err="1"/>
              <a:t>en</a:t>
            </a:r>
            <a:r>
              <a:rPr lang="en-CA" sz="700" dirty="0"/>
              <a:t> </a:t>
            </a:r>
            <a:r>
              <a:rPr lang="en-CA" sz="700" dirty="0" err="1"/>
              <a:t>ligne</a:t>
            </a:r>
            <a:r>
              <a:rPr lang="en-CA" sz="700" dirty="0"/>
              <a:t> « </a:t>
            </a:r>
            <a:r>
              <a:rPr lang="en-CA" sz="700" dirty="0" err="1"/>
              <a:t>Diriger</a:t>
            </a:r>
            <a:r>
              <a:rPr lang="en-CA" sz="700" dirty="0"/>
              <a:t> un sport sans </a:t>
            </a:r>
            <a:r>
              <a:rPr lang="en-CA" sz="700" dirty="0" err="1"/>
              <a:t>dopage</a:t>
            </a:r>
            <a:r>
              <a:rPr lang="en-CA" sz="700" dirty="0"/>
              <a:t> »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2492896" y="4392000"/>
            <a:ext cx="1944216" cy="20774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CA" sz="750" dirty="0" err="1"/>
              <a:t>Évaluation</a:t>
            </a:r>
            <a:r>
              <a:rPr lang="en-CA" sz="750" dirty="0"/>
              <a:t> </a:t>
            </a:r>
            <a:r>
              <a:rPr lang="en-CA" sz="750" dirty="0" err="1"/>
              <a:t>en</a:t>
            </a:r>
            <a:r>
              <a:rPr lang="en-CA" sz="750" dirty="0"/>
              <a:t> </a:t>
            </a:r>
            <a:r>
              <a:rPr lang="en-CA" sz="750" dirty="0" err="1"/>
              <a:t>ligne</a:t>
            </a:r>
            <a:r>
              <a:rPr lang="en-CA" sz="750" dirty="0"/>
              <a:t> « Gestion des </a:t>
            </a:r>
            <a:r>
              <a:rPr lang="en-CA" sz="750" dirty="0" err="1"/>
              <a:t>conflits</a:t>
            </a:r>
            <a:r>
              <a:rPr lang="en-CA" sz="750" dirty="0"/>
              <a:t> »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2492896" y="4644000"/>
            <a:ext cx="1944216" cy="20005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CA" sz="700" dirty="0"/>
              <a:t>Module </a:t>
            </a:r>
            <a:r>
              <a:rPr lang="en-CA" sz="700" dirty="0" err="1"/>
              <a:t>en</a:t>
            </a:r>
            <a:r>
              <a:rPr lang="en-CA" sz="700" dirty="0"/>
              <a:t> </a:t>
            </a:r>
            <a:r>
              <a:rPr lang="en-CA" sz="700" dirty="0" err="1"/>
              <a:t>ligne</a:t>
            </a:r>
            <a:r>
              <a:rPr lang="en-CA" sz="700" dirty="0"/>
              <a:t> « Prendre </a:t>
            </a:r>
            <a:r>
              <a:rPr lang="en-CA" sz="700" dirty="0" err="1"/>
              <a:t>une</a:t>
            </a:r>
            <a:r>
              <a:rPr lang="en-CA" sz="700" dirty="0"/>
              <a:t> tête </a:t>
            </a:r>
            <a:r>
              <a:rPr lang="en-CA" sz="700" dirty="0" err="1"/>
              <a:t>d’avance</a:t>
            </a:r>
            <a:r>
              <a:rPr lang="en-CA" sz="700" dirty="0"/>
              <a:t> »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2492896" y="4932040"/>
            <a:ext cx="19442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dirty="0"/>
              <a:t>    * </a:t>
            </a:r>
            <a:r>
              <a:rPr lang="en-CA" sz="1000" dirty="0" err="1"/>
              <a:t>Évaluation</a:t>
            </a:r>
            <a:r>
              <a:rPr lang="en-CA" sz="1000" dirty="0"/>
              <a:t> par des mentor(e)s </a:t>
            </a:r>
            <a:r>
              <a:rPr lang="en-CA" sz="1000" dirty="0" err="1"/>
              <a:t>ou</a:t>
            </a:r>
            <a:r>
              <a:rPr lang="en-CA" sz="1000" dirty="0"/>
              <a:t> des </a:t>
            </a:r>
            <a:r>
              <a:rPr lang="en-CA" sz="1000" dirty="0" err="1"/>
              <a:t>évaluateur</a:t>
            </a:r>
            <a:r>
              <a:rPr lang="en-CA" sz="1000" dirty="0"/>
              <a:t>(trice)s </a:t>
            </a:r>
            <a:r>
              <a:rPr lang="en-CA" sz="1000" dirty="0" err="1"/>
              <a:t>externes</a:t>
            </a:r>
            <a:endParaRPr lang="en-CA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B94ADA1E1A4A841812A32DE8B82065A" ma:contentTypeVersion="19" ma:contentTypeDescription="Create a new document." ma:contentTypeScope="" ma:versionID="c54c186b0d8018bb61c813ec481ab4d8">
  <xsd:schema xmlns:xsd="http://www.w3.org/2001/XMLSchema" xmlns:xs="http://www.w3.org/2001/XMLSchema" xmlns:p="http://schemas.microsoft.com/office/2006/metadata/properties" xmlns:ns2="7ce46eb5-42c5-42d6-9953-3688f7e75372" xmlns:ns3="ec4d20ce-f4de-4ddd-bb1b-f2498064f15a" targetNamespace="http://schemas.microsoft.com/office/2006/metadata/properties" ma:root="true" ma:fieldsID="bede7ee7e24749ae094d86e823fbd1bd" ns2:_="" ns3:_="">
    <xsd:import namespace="7ce46eb5-42c5-42d6-9953-3688f7e75372"/>
    <xsd:import namespace="ec4d20ce-f4de-4ddd-bb1b-f2498064f15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_Flow_SignoffStatu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ce46eb5-42c5-42d6-9953-3688f7e7537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f1f4103a-e307-4fc3-ac15-c0462a4d16c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_Flow_SignoffStatus" ma:index="25" nillable="true" ma:displayName="Sign-off status" ma:internalName="Sign_x002d_off_x0020_status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c4d20ce-f4de-4ddd-bb1b-f2498064f15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9333cbc4-47bb-42b7-9713-0560b02c4a31}" ma:internalName="TaxCatchAll" ma:showField="CatchAllData" ma:web="ec4d20ce-f4de-4ddd-bb1b-f2498064f15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7ce46eb5-42c5-42d6-9953-3688f7e75372">
      <Terms xmlns="http://schemas.microsoft.com/office/infopath/2007/PartnerControls"/>
    </lcf76f155ced4ddcb4097134ff3c332f>
    <TaxCatchAll xmlns="ec4d20ce-f4de-4ddd-bb1b-f2498064f15a" xsi:nil="true"/>
    <_Flow_SignoffStatus xmlns="7ce46eb5-42c5-42d6-9953-3688f7e75372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E4EA278-4DA6-44EE-A6F2-D6977219178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ce46eb5-42c5-42d6-9953-3688f7e75372"/>
    <ds:schemaRef ds:uri="ec4d20ce-f4de-4ddd-bb1b-f2498064f15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E17484D-20B4-4221-8B4D-B361F1EFF33A}">
  <ds:schemaRefs>
    <ds:schemaRef ds:uri="http://purl.org/dc/terms/"/>
    <ds:schemaRef ds:uri="7ce46eb5-42c5-42d6-9953-3688f7e75372"/>
    <ds:schemaRef ds:uri="http://schemas.microsoft.com/office/2006/documentManagement/types"/>
    <ds:schemaRef ds:uri="ec4d20ce-f4de-4ddd-bb1b-f2498064f15a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97ABC0E7-9EF4-40A4-B084-DCC6B14D9B0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1893</TotalTime>
  <Words>342</Words>
  <Application>Microsoft Office PowerPoint</Application>
  <PresentationFormat>On-screen Show (4:3)</PresentationFormat>
  <Paragraphs>85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Coaching Association of Canada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Gerard Lauziere</dc:creator>
  <cp:lastModifiedBy>Jennifer Larson</cp:lastModifiedBy>
  <cp:revision>44</cp:revision>
  <dcterms:created xsi:type="dcterms:W3CDTF">2015-07-31T15:48:09Z</dcterms:created>
  <dcterms:modified xsi:type="dcterms:W3CDTF">2024-03-06T14:48:51Z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0x010100FB94ADA1E1A4A841812A32DE8B82065A</vt:lpwstr>
  </property>
</Properties>
</file>